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058400" cx="18288000"/>
  <p:notesSz cx="6858000" cy="9144000"/>
  <p:embeddedFontLst>
    <p:embeddedFont>
      <p:font typeface="Space Mono"/>
      <p:regular r:id="rId19"/>
      <p:bold r:id="rId20"/>
      <p:italic r:id="rId21"/>
      <p:boldItalic r:id="rId22"/>
    </p:embeddedFont>
    <p:embeddedFont>
      <p:font typeface="Rubik Light"/>
      <p:regular r:id="rId23"/>
      <p:bold r:id="rId24"/>
      <p:italic r:id="rId25"/>
      <p:boldItalic r:id="rId26"/>
    </p:embeddedFont>
    <p:embeddedFont>
      <p:font typeface="Inter"/>
      <p:regular r:id="rId27"/>
      <p:bold r:id="rId28"/>
    </p:embeddedFont>
    <p:embeddedFont>
      <p:font typeface="Rubik SemiBold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  <p:embeddedFont>
      <p:font typeface="Space Grotesk"/>
      <p:regular r:id="rId37"/>
      <p:bold r:id="rId38"/>
    </p:embeddedFont>
    <p:embeddedFont>
      <p:font typeface="Rubik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Inter SemiBold"/>
      <p:regular r:id="rId47"/>
      <p:bold r:id="rId48"/>
    </p:embeddedFont>
    <p:embeddedFont>
      <p:font typeface="Space Grotesk Medium"/>
      <p:regular r:id="rId49"/>
      <p:bold r:id="rId50"/>
    </p:embeddedFont>
    <p:embeddedFont>
      <p:font typeface="Rubik"/>
      <p:regular r:id="rId51"/>
      <p:bold r:id="rId52"/>
      <p:italic r:id="rId53"/>
      <p:boldItalic r:id="rId54"/>
    </p:embeddedFont>
    <p:embeddedFont>
      <p:font typeface="Inter Medium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22">
          <p15:clr>
            <a:srgbClr val="9AA0A6"/>
          </p15:clr>
        </p15:guide>
        <p15:guide id="2" pos="5812">
          <p15:clr>
            <a:srgbClr val="9AA0A6"/>
          </p15:clr>
        </p15:guide>
        <p15:guide id="3" pos="8490">
          <p15:clr>
            <a:srgbClr val="9AA0A6"/>
          </p15:clr>
        </p15:guide>
        <p15:guide id="4" pos="3024">
          <p15:clr>
            <a:srgbClr val="9AA0A6"/>
          </p15:clr>
        </p15:guide>
        <p15:guide id="5" pos="5705">
          <p15:clr>
            <a:srgbClr val="9AA0A6"/>
          </p15:clr>
        </p15:guide>
        <p15:guide id="6" pos="83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22"/>
        <p:guide pos="5812"/>
        <p:guide pos="8490"/>
        <p:guide pos="3024"/>
        <p:guide pos="5705"/>
        <p:guide pos="839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bold.fntdata"/><Relationship Id="rId42" Type="http://schemas.openxmlformats.org/officeDocument/2006/relationships/font" Target="fonts/RubikMedium-boldItalic.fntdata"/><Relationship Id="rId41" Type="http://schemas.openxmlformats.org/officeDocument/2006/relationships/font" Target="fonts/Rubik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SemiBold-bold.fntdata"/><Relationship Id="rId47" Type="http://schemas.openxmlformats.org/officeDocument/2006/relationships/font" Target="fonts/InterSemiBold-regular.fntdata"/><Relationship Id="rId49" Type="http://schemas.openxmlformats.org/officeDocument/2006/relationships/font" Target="fonts/SpaceGrotesk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SemiBold-italic.fntdata"/><Relationship Id="rId30" Type="http://schemas.openxmlformats.org/officeDocument/2006/relationships/font" Target="fonts/RubikSemiBold-bold.fntdata"/><Relationship Id="rId33" Type="http://schemas.openxmlformats.org/officeDocument/2006/relationships/font" Target="fonts/RobotoMono-regular.fntdata"/><Relationship Id="rId32" Type="http://schemas.openxmlformats.org/officeDocument/2006/relationships/font" Target="fonts/RubikSemiBold-boldItalic.fntdata"/><Relationship Id="rId35" Type="http://schemas.openxmlformats.org/officeDocument/2006/relationships/font" Target="fonts/RobotoMono-italic.fntdata"/><Relationship Id="rId34" Type="http://schemas.openxmlformats.org/officeDocument/2006/relationships/font" Target="fonts/RobotoMono-bold.fntdata"/><Relationship Id="rId37" Type="http://schemas.openxmlformats.org/officeDocument/2006/relationships/font" Target="fonts/SpaceGrotesk-regular.fntdata"/><Relationship Id="rId36" Type="http://schemas.openxmlformats.org/officeDocument/2006/relationships/font" Target="fonts/RobotoMono-boldItalic.fntdata"/><Relationship Id="rId39" Type="http://schemas.openxmlformats.org/officeDocument/2006/relationships/font" Target="fonts/RubikMedium-regular.fntdata"/><Relationship Id="rId38" Type="http://schemas.openxmlformats.org/officeDocument/2006/relationships/font" Target="fonts/SpaceGrotesk-bold.fntdata"/><Relationship Id="rId20" Type="http://schemas.openxmlformats.org/officeDocument/2006/relationships/font" Target="fonts/SpaceMono-bold.fntdata"/><Relationship Id="rId22" Type="http://schemas.openxmlformats.org/officeDocument/2006/relationships/font" Target="fonts/SpaceMono-boldItalic.fntdata"/><Relationship Id="rId21" Type="http://schemas.openxmlformats.org/officeDocument/2006/relationships/font" Target="fonts/SpaceMono-italic.fntdata"/><Relationship Id="rId24" Type="http://schemas.openxmlformats.org/officeDocument/2006/relationships/font" Target="fonts/RubikLight-bold.fntdata"/><Relationship Id="rId23" Type="http://schemas.openxmlformats.org/officeDocument/2006/relationships/font" Target="fonts/RubikLight-regular.fntdata"/><Relationship Id="rId26" Type="http://schemas.openxmlformats.org/officeDocument/2006/relationships/font" Target="fonts/RubikLight-boldItalic.fntdata"/><Relationship Id="rId25" Type="http://schemas.openxmlformats.org/officeDocument/2006/relationships/font" Target="fonts/RubikLight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29" Type="http://schemas.openxmlformats.org/officeDocument/2006/relationships/font" Target="fonts/RubikSemiBold-regular.fntdata"/><Relationship Id="rId51" Type="http://schemas.openxmlformats.org/officeDocument/2006/relationships/font" Target="fonts/Rubik-regular.fntdata"/><Relationship Id="rId50" Type="http://schemas.openxmlformats.org/officeDocument/2006/relationships/font" Target="fonts/SpaceGroteskMedium-bold.fntdata"/><Relationship Id="rId53" Type="http://schemas.openxmlformats.org/officeDocument/2006/relationships/font" Target="fonts/Rubik-italic.fntdata"/><Relationship Id="rId52" Type="http://schemas.openxmlformats.org/officeDocument/2006/relationships/font" Target="fonts/Rubik-bold.fntdata"/><Relationship Id="rId11" Type="http://schemas.openxmlformats.org/officeDocument/2006/relationships/slide" Target="slides/slide6.xml"/><Relationship Id="rId55" Type="http://schemas.openxmlformats.org/officeDocument/2006/relationships/font" Target="fonts/InterMedium-regular.fntdata"/><Relationship Id="rId10" Type="http://schemas.openxmlformats.org/officeDocument/2006/relationships/slide" Target="slides/slide5.xml"/><Relationship Id="rId54" Type="http://schemas.openxmlformats.org/officeDocument/2006/relationships/font" Target="fonts/Rubi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Inter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SpaceMon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2c708523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2c7085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fad29b019_0_91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fad29b01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Recommended</a:t>
            </a:r>
            <a:r>
              <a:rPr b="1" lang="en"/>
              <a:t> time:</a:t>
            </a:r>
            <a:r>
              <a:rPr lang="en"/>
              <a:t> 5 min. You can skip this slide if you completed this step in the previous exercise.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8ee294d78_1_9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8ee294d7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82c708523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482c7085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482c708523_0_18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482c7085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42cba2ce_1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42cba2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9a024f88c_0_474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9a024f88c_0_4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8ee2949d7_0_343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8ee2949d7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b905f60b8_0_2185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b905f60b8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fad29b019_0_11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fad29b01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Recommended</a:t>
            </a:r>
            <a:r>
              <a:rPr b="1" lang="en"/>
              <a:t> time:</a:t>
            </a:r>
            <a:r>
              <a:rPr lang="en"/>
              <a:t> 10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Adapt the matrix template to reflect your criteria from the previous slide.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Assign an axis to each criteria from the previous slide.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For each quadrant, state the outcomes of satisfied and failed criteria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As an group, plot your agents in the most appropriate quadrants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Using this matrix, prioritize the agents you want to focus your Data Cards work on.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The data card structure is designed to work for many stakeholders. However, it’s best to prioritize 2-5 agents to sustain long-term scaling.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Sometimes, you might need to prioritize an agent who fails one or more criteria.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Need to break a tie? Use your tie-breaker criteria to prioritize.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Discuss the proficiency of your prioritized agents by plotting them agent characteristics matrix (Slide 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next: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Go deeper: Investigate each of your prioritized agents using the Align on Agents activity.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Start making: Start </a:t>
            </a:r>
            <a:r>
              <a:rPr lang="en"/>
              <a:t>building</a:t>
            </a:r>
            <a:r>
              <a:rPr lang="en"/>
              <a:t> your data card using these agents as perspectives in Agent </a:t>
            </a:r>
            <a:r>
              <a:rPr lang="en"/>
              <a:t>Information</a:t>
            </a:r>
            <a:r>
              <a:rPr lang="en"/>
              <a:t> Journeys.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Evaluations: Use the dimensions assessment to evaluate if your existing documentation or data card serves your prioritized list of agents.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8ee2949d7_0_206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8ee2949d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fad29b019_0_14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fad29b01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Recommended</a:t>
            </a:r>
            <a:r>
              <a:rPr b="1" lang="en"/>
              <a:t> duration:</a:t>
            </a:r>
            <a:r>
              <a:rPr lang="en"/>
              <a:t> 10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As an group, plot your agents in the most appropriate quadrants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Using this matrix, prioritize the agents you want to focus your Data Cards work 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The data card structure is designed to work for many stakeholders. However, it’s best to prioritize 2-5 agents to sustain long-term scaling.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Sometimes, you might need to prioritize an agent who fails one or more criteria (e.g. review is important but does not use dataset frequently).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Need to break a tie? Consider how the availability of your dataset might impact your agent.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Discuss the proficiency of your prioritized agents by plotting them agent characteristics matrix (Slide 10)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What’s next: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Go deeper: Investigate each of your prioritized agents using the Align on Agents activity.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Start making: Start building your data card using these agents as perspectives in Agent Information Journeys.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Evaluations: Use the dimensions assessment to evaluate if your existing documentation or data card serves your prioritized list of agents.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8ee2949d7_0_281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8ee2949d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Recommended duration: 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/>
          <p:nvPr/>
        </p:nvSpPr>
        <p:spPr>
          <a:xfrm>
            <a:off x="2574489" y="1730385"/>
            <a:ext cx="6306600" cy="34293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4"/>
          <p:cNvSpPr txBox="1"/>
          <p:nvPr/>
        </p:nvSpPr>
        <p:spPr>
          <a:xfrm>
            <a:off x="14208750" y="8680060"/>
            <a:ext cx="1042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EXPERT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54"/>
          <p:cNvSpPr txBox="1"/>
          <p:nvPr/>
        </p:nvSpPr>
        <p:spPr>
          <a:xfrm>
            <a:off x="1392100" y="1654935"/>
            <a:ext cx="1042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EXPERT 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54"/>
          <p:cNvSpPr txBox="1"/>
          <p:nvPr/>
        </p:nvSpPr>
        <p:spPr>
          <a:xfrm>
            <a:off x="2567775" y="8663385"/>
            <a:ext cx="956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NOVICE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54"/>
          <p:cNvSpPr txBox="1"/>
          <p:nvPr/>
        </p:nvSpPr>
        <p:spPr>
          <a:xfrm>
            <a:off x="1392100" y="8232960"/>
            <a:ext cx="1042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NOVICE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54"/>
          <p:cNvSpPr/>
          <p:nvPr/>
        </p:nvSpPr>
        <p:spPr>
          <a:xfrm>
            <a:off x="2574489" y="5234165"/>
            <a:ext cx="6306600" cy="342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4"/>
          <p:cNvSpPr/>
          <p:nvPr/>
        </p:nvSpPr>
        <p:spPr>
          <a:xfrm>
            <a:off x="8944653" y="1730385"/>
            <a:ext cx="6306600" cy="3429300"/>
          </a:xfrm>
          <a:prstGeom prst="rect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4"/>
          <p:cNvSpPr/>
          <p:nvPr/>
        </p:nvSpPr>
        <p:spPr>
          <a:xfrm>
            <a:off x="8944653" y="5234165"/>
            <a:ext cx="6306600" cy="34293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p54"/>
          <p:cNvCxnSpPr/>
          <p:nvPr/>
        </p:nvCxnSpPr>
        <p:spPr>
          <a:xfrm>
            <a:off x="2571550" y="1723975"/>
            <a:ext cx="0" cy="6936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4"/>
          <p:cNvCxnSpPr/>
          <p:nvPr/>
        </p:nvCxnSpPr>
        <p:spPr>
          <a:xfrm rot="10800000">
            <a:off x="2567775" y="8647560"/>
            <a:ext cx="126987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54"/>
          <p:cNvSpPr txBox="1"/>
          <p:nvPr/>
        </p:nvSpPr>
        <p:spPr>
          <a:xfrm rot="-5400000">
            <a:off x="577750" y="4920110"/>
            <a:ext cx="322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FLUENCY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8" name="Google Shape;408;p54"/>
          <p:cNvSpPr txBox="1"/>
          <p:nvPr/>
        </p:nvSpPr>
        <p:spPr>
          <a:xfrm>
            <a:off x="7315200" y="8739585"/>
            <a:ext cx="322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DOMAIN EXPERTISE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9" name="Google Shape;409;p54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Agent Characteristics: Data Fluency and Domain Expertise</a:t>
            </a:r>
            <a:endParaRPr sz="3600"/>
          </a:p>
        </p:txBody>
      </p:sp>
      <p:sp>
        <p:nvSpPr>
          <p:cNvPr id="411" name="Google Shape;411;p54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Use this slide to discuss the backgrounds of your agents.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Skip if you’ve already done this, or are going to go through Align on Agents.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Checklist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417" name="Google Shape;417;p55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Agreed on your highest priority agents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Defined the importance of each agent to your dataset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A clear agreement of the data fluency of the agents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A clear agreement of the domain expertise of the agents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8" name="Google Shape;418;p55"/>
          <p:cNvSpPr/>
          <p:nvPr/>
        </p:nvSpPr>
        <p:spPr>
          <a:xfrm>
            <a:off x="839775" y="3636067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19" name="Google Shape;419;p55"/>
          <p:cNvSpPr/>
          <p:nvPr/>
        </p:nvSpPr>
        <p:spPr>
          <a:xfrm>
            <a:off x="839775" y="4710009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20" name="Google Shape;420;p55"/>
          <p:cNvSpPr/>
          <p:nvPr/>
        </p:nvSpPr>
        <p:spPr>
          <a:xfrm>
            <a:off x="839775" y="5860150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21" name="Google Shape;421;p55"/>
          <p:cNvSpPr/>
          <p:nvPr/>
        </p:nvSpPr>
        <p:spPr>
          <a:xfrm>
            <a:off x="839775" y="6934092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27" name="Google Shape;42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7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425354"/>
                </a:solidFill>
              </a:rPr>
              <a:t>02	Inspect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55434" r="25530" t="0"/>
          <a:stretch/>
        </p:blipFill>
        <p:spPr>
          <a:xfrm>
            <a:off x="76200" y="0"/>
            <a:ext cx="3481248" cy="10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189" r="179" t="0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 Matrix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r>
              <a:rPr lang="en"/>
              <a:t>	</a:t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an intermediate activity to systematically prioritize target audience of Data Cards.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8" name="Google Shape;308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unable to decide on your most important target audiences, use meaningful dimensions to set priority.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Decide criteria that makes one agent more or less important or critical, and place agents on </a:t>
            </a:r>
            <a:br>
              <a:rPr lang="en"/>
            </a:br>
            <a:r>
              <a:rPr lang="en"/>
              <a:t>a 2x2 matrix based on the criteria.</a:t>
            </a:r>
            <a:endParaRPr/>
          </a:p>
        </p:txBody>
      </p:sp>
      <p:sp>
        <p:nvSpPr>
          <p:cNvPr id="314" name="Google Shape;314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prioritized list of agents who are the target audience for whom your Data Cards must work. </a:t>
            </a:r>
            <a:endParaRPr/>
          </a:p>
        </p:txBody>
      </p:sp>
      <p:sp>
        <p:nvSpPr>
          <p:cNvPr id="315" name="Google Shape;315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Intermediate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685800" y="679700"/>
            <a:ext cx="11201400" cy="869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>
                <a:solidFill>
                  <a:schemeClr val="accent1"/>
                </a:solidFill>
              </a:rPr>
              <a:t>important criteria to help prioritize</a:t>
            </a:r>
            <a:r>
              <a:rPr lang="en"/>
              <a:t> one agent over the other?</a:t>
            </a:r>
            <a:endParaRPr/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28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Consider that not all agents engage equally with Datasets and Data Cards. Inversely, the same Data Card may not work equally effectively for everyone.</a:t>
            </a:r>
            <a:endParaRPr/>
          </a:p>
        </p:txBody>
      </p:sp>
      <p:sp>
        <p:nvSpPr>
          <p:cNvPr id="321" name="Google Shape;321;p49"/>
          <p:cNvSpPr/>
          <p:nvPr/>
        </p:nvSpPr>
        <p:spPr>
          <a:xfrm>
            <a:off x="12097500" y="16002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2" name="Google Shape;322;p49"/>
          <p:cNvSpPr/>
          <p:nvPr/>
        </p:nvSpPr>
        <p:spPr>
          <a:xfrm>
            <a:off x="12097500" y="4130325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12097500" y="6660475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Tie breaker:</a:t>
            </a: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 this activity, the group will decide how to prioritize different agents. Create your own </a:t>
            </a:r>
            <a:r>
              <a:rPr i="1"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or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use the suggested criteria.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/>
          <p:nvPr/>
        </p:nvSpPr>
        <p:spPr>
          <a:xfrm>
            <a:off x="3024875" y="1811250"/>
            <a:ext cx="6083100" cy="32718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0"/>
          <p:cNvSpPr/>
          <p:nvPr/>
        </p:nvSpPr>
        <p:spPr>
          <a:xfrm>
            <a:off x="3024875" y="5159150"/>
            <a:ext cx="6083100" cy="32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/>
          <p:nvPr/>
        </p:nvSpPr>
        <p:spPr>
          <a:xfrm>
            <a:off x="9171525" y="1811250"/>
            <a:ext cx="6083100" cy="32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0"/>
          <p:cNvSpPr/>
          <p:nvPr/>
        </p:nvSpPr>
        <p:spPr>
          <a:xfrm>
            <a:off x="9171525" y="5159150"/>
            <a:ext cx="6083100" cy="32718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50"/>
          <p:cNvCxnSpPr/>
          <p:nvPr/>
        </p:nvCxnSpPr>
        <p:spPr>
          <a:xfrm>
            <a:off x="9139747" y="1600110"/>
            <a:ext cx="0" cy="7088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35" name="Google Shape;335;p50"/>
          <p:cNvCxnSpPr/>
          <p:nvPr/>
        </p:nvCxnSpPr>
        <p:spPr>
          <a:xfrm rot="10800000">
            <a:off x="2794650" y="5121098"/>
            <a:ext cx="126987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36" name="Google Shape;336;p50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Plot your agents </a:t>
            </a:r>
            <a:r>
              <a:rPr lang="en" sz="3600"/>
              <a:t>in the appropriate quadrants</a:t>
            </a:r>
            <a:r>
              <a:rPr lang="en" sz="3600"/>
              <a:t> reflecting your </a:t>
            </a:r>
            <a:r>
              <a:rPr lang="en" sz="3600"/>
              <a:t>criteria</a:t>
            </a:r>
            <a:endParaRPr sz="3600"/>
          </a:p>
        </p:txBody>
      </p:sp>
      <p:sp>
        <p:nvSpPr>
          <p:cNvPr id="337" name="Google Shape;337;p50"/>
          <p:cNvSpPr txBox="1"/>
          <p:nvPr/>
        </p:nvSpPr>
        <p:spPr>
          <a:xfrm>
            <a:off x="677700" y="1825725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CRITERION 1 SATISFIED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50"/>
          <p:cNvSpPr txBox="1"/>
          <p:nvPr/>
        </p:nvSpPr>
        <p:spPr>
          <a:xfrm>
            <a:off x="677700" y="2287860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CRITERION 2 FAILED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50"/>
          <p:cNvSpPr txBox="1"/>
          <p:nvPr/>
        </p:nvSpPr>
        <p:spPr>
          <a:xfrm>
            <a:off x="677700" y="7463550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CRITERION 1 FAILED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" name="Google Shape;340;p50"/>
          <p:cNvSpPr txBox="1"/>
          <p:nvPr/>
        </p:nvSpPr>
        <p:spPr>
          <a:xfrm>
            <a:off x="677700" y="7925685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CRITERION 2 FAILED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50"/>
          <p:cNvSpPr txBox="1"/>
          <p:nvPr/>
        </p:nvSpPr>
        <p:spPr>
          <a:xfrm>
            <a:off x="15281300" y="1749525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CRITERION 1 SATISFIED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50"/>
          <p:cNvSpPr txBox="1"/>
          <p:nvPr/>
        </p:nvSpPr>
        <p:spPr>
          <a:xfrm>
            <a:off x="15281300" y="2211660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CRITERION 2 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SATISFIED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50"/>
          <p:cNvSpPr txBox="1"/>
          <p:nvPr/>
        </p:nvSpPr>
        <p:spPr>
          <a:xfrm>
            <a:off x="15281300" y="7463550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CRITERION 1 FAILED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50"/>
          <p:cNvSpPr txBox="1"/>
          <p:nvPr/>
        </p:nvSpPr>
        <p:spPr>
          <a:xfrm>
            <a:off x="15281300" y="7925685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CRITERION 2 SATISFIED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50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Adapt this matrix to suit your criteria.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6" name="Google Shape;346;p50"/>
          <p:cNvSpPr txBox="1"/>
          <p:nvPr/>
        </p:nvSpPr>
        <p:spPr>
          <a:xfrm rot="-5400000">
            <a:off x="930897" y="4889889"/>
            <a:ext cx="322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CRITERION 1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7" name="Google Shape;347;p50"/>
          <p:cNvSpPr txBox="1"/>
          <p:nvPr/>
        </p:nvSpPr>
        <p:spPr>
          <a:xfrm>
            <a:off x="7542075" y="8693614"/>
            <a:ext cx="322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CRITERION 2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8" name="Google Shape;348;p50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685800" y="679700"/>
            <a:ext cx="11201400" cy="869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>
                <a:solidFill>
                  <a:schemeClr val="accent1"/>
                </a:solidFill>
              </a:rPr>
              <a:t>important criteria to help prioritize</a:t>
            </a:r>
            <a:r>
              <a:rPr lang="en"/>
              <a:t> one agent over the other?</a:t>
            </a:r>
            <a:endParaRPr/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2800"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Consider that not all agents engage equally with Datasets and Data Cards. Inversely, the same Data Card may not work equally effectively for everyone.</a:t>
            </a:r>
            <a:endParaRPr/>
          </a:p>
        </p:txBody>
      </p:sp>
      <p:sp>
        <p:nvSpPr>
          <p:cNvPr id="354" name="Google Shape;354;p51"/>
          <p:cNvSpPr/>
          <p:nvPr/>
        </p:nvSpPr>
        <p:spPr>
          <a:xfrm>
            <a:off x="12097500" y="685800"/>
            <a:ext cx="5504700" cy="2430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181500" lIns="181500" spcFirstLastPara="1" rIns="181500" wrap="square" tIns="181500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highlight>
                  <a:srgbClr val="FFE9F5"/>
                </a:highlight>
                <a:latin typeface="Rubik Medium"/>
                <a:ea typeface="Rubik Medium"/>
                <a:cs typeface="Rubik Medium"/>
                <a:sym typeface="Rubik Medium"/>
              </a:rPr>
              <a:t>Frequency of Use</a:t>
            </a:r>
            <a:b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How frequently will the agent use your dataset in their work?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5" name="Google Shape;355;p51"/>
          <p:cNvSpPr/>
          <p:nvPr/>
        </p:nvSpPr>
        <p:spPr>
          <a:xfrm>
            <a:off x="12097500" y="3673153"/>
            <a:ext cx="5504700" cy="2430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181500" lIns="181500" spcFirstLastPara="1" rIns="181500" wrap="square" tIns="181500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highlight>
                  <a:srgbClr val="FFE9F5"/>
                </a:highlight>
                <a:latin typeface="Rubik Medium"/>
                <a:ea typeface="Rubik Medium"/>
                <a:cs typeface="Rubik Medium"/>
                <a:sym typeface="Rubik Medium"/>
              </a:rPr>
              <a:t>Importance of Review</a:t>
            </a:r>
            <a:b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How important is the agent’s review, approval, or feedback </a:t>
            </a:r>
            <a:br>
              <a:rPr lang="en" sz="2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for the dataset’s success?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6" name="Google Shape;356;p51"/>
          <p:cNvSpPr/>
          <p:nvPr/>
        </p:nvSpPr>
        <p:spPr>
          <a:xfrm>
            <a:off x="12097500" y="6660475"/>
            <a:ext cx="5504700" cy="2430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181500" lIns="181500" spcFirstLastPara="1" rIns="181500" wrap="square" tIns="181500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Tie breaker:</a:t>
            </a:r>
            <a:r>
              <a:rPr lang="en" sz="3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" sz="2500">
                <a:solidFill>
                  <a:schemeClr val="dk2"/>
                </a:solidFill>
                <a:highlight>
                  <a:srgbClr val="FFE9F5"/>
                </a:highlight>
                <a:latin typeface="Rubik Medium"/>
                <a:ea typeface="Rubik Medium"/>
                <a:cs typeface="Rubik Medium"/>
                <a:sym typeface="Rubik Medium"/>
              </a:rPr>
              <a:t>Impact on Agent</a:t>
            </a:r>
            <a:b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How might the agent be impacted once your dataset is used in production?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/>
          <p:nvPr/>
        </p:nvSpPr>
        <p:spPr>
          <a:xfrm>
            <a:off x="3024875" y="1811250"/>
            <a:ext cx="6083100" cy="32718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2"/>
          <p:cNvSpPr/>
          <p:nvPr/>
        </p:nvSpPr>
        <p:spPr>
          <a:xfrm>
            <a:off x="3024875" y="5159150"/>
            <a:ext cx="6083100" cy="32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2"/>
          <p:cNvSpPr/>
          <p:nvPr/>
        </p:nvSpPr>
        <p:spPr>
          <a:xfrm>
            <a:off x="9171525" y="1811250"/>
            <a:ext cx="6083100" cy="32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2"/>
          <p:cNvSpPr/>
          <p:nvPr/>
        </p:nvSpPr>
        <p:spPr>
          <a:xfrm>
            <a:off x="9171525" y="5159150"/>
            <a:ext cx="6083100" cy="32718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52"/>
          <p:cNvCxnSpPr/>
          <p:nvPr/>
        </p:nvCxnSpPr>
        <p:spPr>
          <a:xfrm>
            <a:off x="9139747" y="1600110"/>
            <a:ext cx="0" cy="7088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6" name="Google Shape;366;p52"/>
          <p:cNvCxnSpPr/>
          <p:nvPr/>
        </p:nvCxnSpPr>
        <p:spPr>
          <a:xfrm rot="10800000">
            <a:off x="2794650" y="5121098"/>
            <a:ext cx="126987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7" name="Google Shape;367;p52"/>
          <p:cNvSpPr txBox="1"/>
          <p:nvPr/>
        </p:nvSpPr>
        <p:spPr>
          <a:xfrm rot="-5400000">
            <a:off x="930897" y="4889889"/>
            <a:ext cx="322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Importance of Review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8" name="Google Shape;368;p52"/>
          <p:cNvSpPr txBox="1"/>
          <p:nvPr/>
        </p:nvSpPr>
        <p:spPr>
          <a:xfrm>
            <a:off x="7542075" y="8693614"/>
            <a:ext cx="322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Frequency of Use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9" name="Google Shape;369;p52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52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Importance of Review &amp; Frequency of Use</a:t>
            </a:r>
            <a:endParaRPr sz="3600"/>
          </a:p>
        </p:txBody>
      </p:sp>
      <p:sp>
        <p:nvSpPr>
          <p:cNvPr id="371" name="Google Shape;371;p52"/>
          <p:cNvSpPr txBox="1"/>
          <p:nvPr/>
        </p:nvSpPr>
        <p:spPr>
          <a:xfrm>
            <a:off x="677700" y="1825725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REVIEW IMPORTANT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52"/>
          <p:cNvSpPr txBox="1"/>
          <p:nvPr/>
        </p:nvSpPr>
        <p:spPr>
          <a:xfrm>
            <a:off x="677700" y="2287860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INFREQUENT USE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52"/>
          <p:cNvSpPr txBox="1"/>
          <p:nvPr/>
        </p:nvSpPr>
        <p:spPr>
          <a:xfrm>
            <a:off x="560850" y="7463550"/>
            <a:ext cx="2437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REVIEW NOT IMPORTANT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52"/>
          <p:cNvSpPr txBox="1"/>
          <p:nvPr/>
        </p:nvSpPr>
        <p:spPr>
          <a:xfrm>
            <a:off x="677700" y="7925685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INFREQUENT USE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15281300" y="1749525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REVIEW IMPORTANT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52"/>
          <p:cNvSpPr txBox="1"/>
          <p:nvPr/>
        </p:nvSpPr>
        <p:spPr>
          <a:xfrm>
            <a:off x="15281300" y="2211660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FREQUENT USE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52"/>
          <p:cNvSpPr txBox="1"/>
          <p:nvPr/>
        </p:nvSpPr>
        <p:spPr>
          <a:xfrm>
            <a:off x="15281300" y="7463550"/>
            <a:ext cx="2437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REVIEW NOT IMPORTANT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15281300" y="7925685"/>
            <a:ext cx="2320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FREQUENT USE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Summarize: Who are the target readers (agents) of your Data Card?</a:t>
            </a:r>
            <a:endParaRPr sz="3600"/>
          </a:p>
        </p:txBody>
      </p:sp>
      <p:sp>
        <p:nvSpPr>
          <p:cNvPr id="384" name="Google Shape;384;p53"/>
          <p:cNvSpPr/>
          <p:nvPr/>
        </p:nvSpPr>
        <p:spPr>
          <a:xfrm>
            <a:off x="6391650" y="20051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Inter SemiBold"/>
              <a:buAutoNum type="arabicPeriod"/>
            </a:pPr>
            <a:r>
              <a:rPr lang="en" sz="3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3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5" name="Google Shape;385;p53"/>
          <p:cNvSpPr/>
          <p:nvPr/>
        </p:nvSpPr>
        <p:spPr>
          <a:xfrm>
            <a:off x="3845675" y="4332800"/>
            <a:ext cx="51744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6" name="Google Shape;386;p53"/>
          <p:cNvSpPr/>
          <p:nvPr/>
        </p:nvSpPr>
        <p:spPr>
          <a:xfrm>
            <a:off x="9267996" y="4332800"/>
            <a:ext cx="51744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</a:t>
            </a: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7" name="Google Shape;387;p53"/>
          <p:cNvSpPr/>
          <p:nvPr/>
        </p:nvSpPr>
        <p:spPr>
          <a:xfrm>
            <a:off x="1094750" y="6660500"/>
            <a:ext cx="51915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8" name="Google Shape;388;p53"/>
          <p:cNvSpPr/>
          <p:nvPr/>
        </p:nvSpPr>
        <p:spPr>
          <a:xfrm>
            <a:off x="6548259" y="6660500"/>
            <a:ext cx="51915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5</a:t>
            </a: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9" name="Google Shape;389;p53"/>
          <p:cNvSpPr/>
          <p:nvPr/>
        </p:nvSpPr>
        <p:spPr>
          <a:xfrm>
            <a:off x="12001769" y="6660500"/>
            <a:ext cx="51915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6</a:t>
            </a: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3998075" y="2462300"/>
            <a:ext cx="228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Top Priority: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1" name="Google Shape;391;p53"/>
          <p:cNvSpPr txBox="1"/>
          <p:nvPr/>
        </p:nvSpPr>
        <p:spPr>
          <a:xfrm>
            <a:off x="1247150" y="4790000"/>
            <a:ext cx="250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Medium Priority: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2" name="Google Shape;392;p53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